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71" r:id="rId4"/>
    <p:sldId id="259" r:id="rId5"/>
    <p:sldId id="261" r:id="rId6"/>
    <p:sldId id="262" r:id="rId7"/>
    <p:sldId id="263" r:id="rId8"/>
    <p:sldId id="264" r:id="rId9"/>
    <p:sldId id="265" r:id="rId10"/>
    <p:sldId id="269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E42E6"/>
    <a:srgbClr val="E8A348"/>
    <a:srgbClr val="584DE3"/>
    <a:srgbClr val="57D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A2FA0-3BEE-4E47-91A6-A0DCA4080AF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A6DC0-B70A-4496-9654-EEE33D71E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09F4-73A6-43B0-9D1F-FF054D8FD1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9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9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1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1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6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1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2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0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1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41B4-D697-4D7D-8220-C0433AB61CA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B31A-770F-4661-953F-8C714B0A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5772" r="23310" b="13508"/>
          <a:stretch/>
        </p:blipFill>
        <p:spPr>
          <a:xfrm>
            <a:off x="3795624" y="4087957"/>
            <a:ext cx="3429392" cy="27434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69" y="4453553"/>
            <a:ext cx="3454880" cy="23032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8"/>
          <a:stretch/>
        </p:blipFill>
        <p:spPr>
          <a:xfrm>
            <a:off x="112926" y="3639805"/>
            <a:ext cx="3461107" cy="2889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4" name="Рисунок 3" descr="людиново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7" y="793629"/>
            <a:ext cx="10783926" cy="2632975"/>
          </a:xfrm>
          <a:prstGeom prst="rect">
            <a:avLst/>
          </a:prstGeom>
          <a:ln>
            <a:noFill/>
          </a:ln>
          <a:effectLst>
            <a:softEdge rad="2032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3518"/>
            <a:ext cx="9154740" cy="1207697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Людиново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7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2" y="132276"/>
            <a:ext cx="1078865" cy="1322705"/>
          </a:xfrm>
          <a:prstGeom prst="rect">
            <a:avLst/>
          </a:prstGeom>
          <a:noFill/>
          <a:ln>
            <a:gradFill>
              <a:gsLst>
                <a:gs pos="10000">
                  <a:schemeClr val="accent6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</p:pic>
      <p:pic>
        <p:nvPicPr>
          <p:cNvPr id="6" name="Рисунок 5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739" y="54806"/>
            <a:ext cx="136842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5441" y="3073835"/>
            <a:ext cx="118487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34108" y="-19854"/>
            <a:ext cx="3385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666" y="3602037"/>
            <a:ext cx="11821722" cy="1655762"/>
          </a:xfrm>
        </p:spPr>
        <p:txBody>
          <a:bodyPr>
            <a:normAutofit/>
          </a:bodyPr>
          <a:lstStyle/>
          <a:p>
            <a:r>
              <a:rPr kumimoji="0" lang="ru-RU" altLang="ru-RU" sz="4800" b="1" i="1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kumimoji="0" lang="ru-RU" altLang="ru-RU" sz="4800" b="1" i="1" u="none" strike="noStrike" cap="none" normalizeH="0" baseline="0" dirty="0" smtClean="0">
                <a:ln>
                  <a:noFill/>
                </a:ln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Навстречу жизни</a:t>
            </a:r>
            <a:r>
              <a:rPr lang="ru-RU" altLang="ru-RU" sz="4800" b="1" i="1" dirty="0" smtClean="0">
                <a:solidFill>
                  <a:srgbClr val="5381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46551"/>
            <a:ext cx="1207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 поддержка инклюзивных коллективов, студий, творческих групп, основанных на принципе совместного творчества детей с инвалидностью и здоровых сверстников и взрослых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16" y="3784832"/>
            <a:ext cx="1636143" cy="245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0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23" y="-69011"/>
            <a:ext cx="12491049" cy="69270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8958" y="125884"/>
            <a:ext cx="11360989" cy="1530387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Людиново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516" y="4425199"/>
            <a:ext cx="11846943" cy="1276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Вы с нами !</a:t>
            </a:r>
            <a:endParaRPr lang="ru-RU" sz="5400" b="1" cap="none" spc="0" dirty="0">
              <a:ln w="66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3057" y="5923008"/>
            <a:ext cx="484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МР «Город Людиново и Людиновский район»</a:t>
            </a:r>
          </a:p>
        </p:txBody>
      </p:sp>
    </p:spTree>
    <p:extLst>
      <p:ext uri="{BB962C8B-B14F-4D97-AF65-F5344CB8AC3E}">
        <p14:creationId xmlns:p14="http://schemas.microsoft.com/office/powerpoint/2010/main" val="206639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18068" r="20877" b="8813"/>
          <a:stretch/>
        </p:blipFill>
        <p:spPr>
          <a:xfrm flipH="1">
            <a:off x="144551" y="2432733"/>
            <a:ext cx="3987502" cy="414926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" name="Овал 9"/>
          <p:cNvSpPr/>
          <p:nvPr/>
        </p:nvSpPr>
        <p:spPr>
          <a:xfrm rot="10800000" flipV="1">
            <a:off x="6808376" y="4415488"/>
            <a:ext cx="1883262" cy="2366606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нуждаются друг в друге</a:t>
            </a:r>
          </a:p>
        </p:txBody>
      </p:sp>
      <p:sp>
        <p:nvSpPr>
          <p:cNvPr id="3" name="Овал 2"/>
          <p:cNvSpPr/>
          <p:nvPr/>
        </p:nvSpPr>
        <p:spPr>
          <a:xfrm>
            <a:off x="6627361" y="-99600"/>
            <a:ext cx="1703041" cy="2577052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способен чувствовать и думать</a:t>
            </a:r>
          </a:p>
        </p:txBody>
      </p:sp>
      <p:sp>
        <p:nvSpPr>
          <p:cNvPr id="4" name="Овал 3"/>
          <p:cNvSpPr/>
          <p:nvPr/>
        </p:nvSpPr>
        <p:spPr>
          <a:xfrm rot="2352713">
            <a:off x="8442131" y="58825"/>
            <a:ext cx="1764269" cy="310437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имеет право на общение и на то, чтобы быть услышанным</a:t>
            </a:r>
          </a:p>
        </p:txBody>
      </p:sp>
      <p:sp>
        <p:nvSpPr>
          <p:cNvPr id="5" name="Овал 4"/>
          <p:cNvSpPr/>
          <p:nvPr/>
        </p:nvSpPr>
        <p:spPr>
          <a:xfrm>
            <a:off x="8608415" y="2591195"/>
            <a:ext cx="3241012" cy="151824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нуждаются в поддержке и дружбе ровесников</a:t>
            </a:r>
            <a:r>
              <a:rPr lang="ru-RU" dirty="0"/>
              <a:t> </a:t>
            </a:r>
          </a:p>
        </p:txBody>
      </p:sp>
      <p:sp>
        <p:nvSpPr>
          <p:cNvPr id="6" name="Овал 5"/>
          <p:cNvSpPr/>
          <p:nvPr/>
        </p:nvSpPr>
        <p:spPr>
          <a:xfrm rot="18519622">
            <a:off x="4431860" y="-137277"/>
            <a:ext cx="1971517" cy="3702204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человека не зависит от его способностей и достижений</a:t>
            </a:r>
            <a:r>
              <a:rPr lang="ru-RU" dirty="0"/>
              <a:t> </a:t>
            </a:r>
          </a:p>
        </p:txBody>
      </p:sp>
      <p:sp>
        <p:nvSpPr>
          <p:cNvPr id="7" name="Овал 6"/>
          <p:cNvSpPr/>
          <p:nvPr/>
        </p:nvSpPr>
        <p:spPr>
          <a:xfrm>
            <a:off x="3137115" y="2719705"/>
            <a:ext cx="3490246" cy="1550394"/>
          </a:xfrm>
          <a:prstGeom prst="ellipse">
            <a:avLst/>
          </a:prstGeom>
          <a:solidFill>
            <a:srgbClr val="FF000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Подлинное образование может осуществляться только в контексте реальных взаимоотношений</a:t>
            </a:r>
          </a:p>
        </p:txBody>
      </p:sp>
      <p:sp>
        <p:nvSpPr>
          <p:cNvPr id="8" name="Овал 7"/>
          <p:cNvSpPr/>
          <p:nvPr/>
        </p:nvSpPr>
        <p:spPr>
          <a:xfrm rot="13622784" flipV="1">
            <a:off x="4731300" y="3598931"/>
            <a:ext cx="1945684" cy="3364047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усиливает все стороны жизни человека</a:t>
            </a:r>
          </a:p>
        </p:txBody>
      </p:sp>
      <p:sp>
        <p:nvSpPr>
          <p:cNvPr id="9" name="Овал 8"/>
          <p:cNvSpPr/>
          <p:nvPr/>
        </p:nvSpPr>
        <p:spPr>
          <a:xfrm rot="7649238" flipV="1">
            <a:off x="8747772" y="3448643"/>
            <a:ext cx="1952007" cy="3562196"/>
          </a:xfrm>
          <a:prstGeom prst="ellipse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обучающихся достижение прогресса скорее в том, что они могут делать, чем в том, что не могут</a:t>
            </a:r>
          </a:p>
        </p:txBody>
      </p:sp>
      <p:sp>
        <p:nvSpPr>
          <p:cNvPr id="2" name="Овал 1"/>
          <p:cNvSpPr/>
          <p:nvPr/>
        </p:nvSpPr>
        <p:spPr>
          <a:xfrm>
            <a:off x="6565559" y="2432732"/>
            <a:ext cx="2064277" cy="2074846"/>
          </a:xfrm>
          <a:prstGeom prst="ellipse">
            <a:avLst/>
          </a:prstGeom>
          <a:solidFill>
            <a:srgbClr val="6633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с особенными детьми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919" y="189847"/>
            <a:ext cx="3235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власти Людиновского района в основу своей работы с детьми,  имеющими особенности в развитии, базируется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следующих принципах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9685" r="12236" b="13333"/>
          <a:stretch/>
        </p:blipFill>
        <p:spPr>
          <a:xfrm>
            <a:off x="-151271" y="3605841"/>
            <a:ext cx="5768879" cy="35109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 descr="G:\ира1\x_028df5c5.jpg"/>
          <p:cNvPicPr>
            <a:picLocks noChangeAspect="1" noChangeArrowheads="1"/>
          </p:cNvPicPr>
          <p:nvPr/>
        </p:nvPicPr>
        <p:blipFill rotWithShape="1">
          <a:blip r:embed="rId3" cstate="print"/>
          <a:srcRect b="12702"/>
          <a:stretch/>
        </p:blipFill>
        <p:spPr bwMode="auto">
          <a:xfrm>
            <a:off x="0" y="49643"/>
            <a:ext cx="5466338" cy="383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5201729" y="-17253"/>
            <a:ext cx="6875252" cy="91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Мы рады достижению каждого ребенка, каждой его маленькой победе. Мы уверены, все дети могут быть успешными, если им оказывается необходимая помощь.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Совместное (инклюзивное) обучение признано всем мировым сообществом как наиболее гуманное и наиболее эффективное. Направление на развитие инклюзивного образования становится одним из важнейших в образовательной политике Людиновского района. Инклюзивное сотрудничество предоставляет возможность социализации в атмосфере сочувствия,  равенства, социальной справедливости, единства и положительного отношения. Дети и взрослые получают пользу от доброжелательной и благоприятной обстановки, в которой ценятся межличностные отношения, расширяются профессиональные знания. Такие формы взаимодействия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требуют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новых и более гибких способов преподавания, обучения, разработки,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приучают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и взрослых ценить, принимать и понимать многообразие и разницу между людьми вместо того, чтобы пытаться их изменить.</a:t>
            </a:r>
            <a:endParaRPr lang="ru-RU" sz="1600" dirty="0">
              <a:latin typeface="Times New Roman" pitchFamily="18" charset="0"/>
              <a:ea typeface="Garamond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	Наша образовательная инициатива - «Наша новая программа». "Наша новая программа" деятельности создает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учебно-воспитательную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среду гуманного отношения к ребенку, способствует развитию мотивации личности к познанию и творчеству, способствует реализации дополнительных образовательных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формированию единого образовательного пространства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районе.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создает оптимальные условия развития видов дополнительного образования, обеспечивает доступность, качество и эффективность образовательного процесса и воспитательной деятельности; выявляет и поддерживает творческий потенциал детей, детских коллективов и педагогов дополнительного образования в различных жанрах, расширяет взаимодействие учреждений образования в рамках дополнительного образования детей.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17" y="92783"/>
            <a:ext cx="119303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Для поддержки детей с особенностями развития муниципальным казенным общеобразовательным  учреждением дополнительного образования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Центр детского творчества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Родник»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разработана и реализуется  дополнительная общеобразовательная программа «Навстречу жизни» для индивидуальных занятий с детьми с ограниченными возможностями здоровья (ОВЗ).  Она принята на Совете Учреждения от 04.09.2012 г., утверждена приказом №98 от 15.10.2012 г. и согласована с  отделом социальной защиты населения. В рамках программы дети, имеющие ограничения в здоровье занимаются как на дому индивидуально, так и вместе с другими детьми. Выбор формы обучения оставляют за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56" y="2499360"/>
            <a:ext cx="5305693" cy="397927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01600" prst="ribl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2" y="2076732"/>
            <a:ext cx="5895253" cy="45415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97744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1" y="118578"/>
            <a:ext cx="1210056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 программы заключалась в том, что дети с особенностями развития должны иметь равные возможности с другими детьми в получении дополнительного образования. Внедрение такой формы обучения, создает  детям с ограниченными возможностями оптимальные условия обучения.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Проблема –  принятие индивидуальности каждого ребёнка и создание ему таких условий обучения, которые необходимы для удовлетворения его особых потребностей.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 descr="Описание: DSCN93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5872" r="25537"/>
          <a:stretch>
            <a:fillRect/>
          </a:stretch>
        </p:blipFill>
        <p:spPr bwMode="auto">
          <a:xfrm>
            <a:off x="8347420" y="1203469"/>
            <a:ext cx="3803992" cy="5368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0" y="1679342"/>
            <a:ext cx="825597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программы – изменение отношения современного общества к людям с ограниченными возможностями здоровья через реализацию детьми с ОВЗ своих способностей и  достижение успехов в учебном процессе не в специализированном учебном заведении, а в обычном общеобразовательном учреждении дополнительного образования.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2014-2015 учебном году «Центром детского творчества «Родник» были проведены следующие мероприятия для детей с ОВЗ: концертная программа, посвященная Международному Дню инвалида (03.12 2014), мастер-класс «Мы вместе»(03.12.2014), праздничная программа для молодежи с ОВЗ (30.12.2014), ежегодная выставки работ «Подарок Мамы», подготовлен и направлены материалы для участия в конкурсе городов России «Дети разные важны».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Сегодня, обучающиеся с ОВЗ дети, имеют высокую результативность в мероприятиях различного уровня: районный конкурс «Удиви город» (1 место), районный открытый фестиваль- конкурс современной музыки «Нараспашку» (1 место), областной конкурс-фестиваль «Угра - Пояс Пресвятой Богородицы» (2 и 3 места), городская выставка детского творчества «Звенит Пасхальная радость!» (лауреаты).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из активных участников программы является Татьяна Василенко. Ребенок с ограниченными возможностями… Так называют детей-инвалидов. Но родители Тани, окружающие ее люди убеждены, что для человека, которого любят, нет и не может быть  ничего невозможного.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4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дпись 1"/>
          <p:cNvSpPr txBox="1"/>
          <p:nvPr/>
        </p:nvSpPr>
        <p:spPr>
          <a:xfrm>
            <a:off x="5795118" y="2841758"/>
            <a:ext cx="6122670" cy="34518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lang="ru-RU" sz="1100" dirty="0">
              <a:effectLst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1100" dirty="0">
              <a:effectLst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Описание: DSCN96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13" y="3242669"/>
            <a:ext cx="685800" cy="9220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 descr="Описание: DSCN96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43" y="3288389"/>
            <a:ext cx="1173480" cy="876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 descr="Описание: DSCN020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573" y="3006449"/>
            <a:ext cx="868680" cy="1158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 descr="Описание: DSCN015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13" y="5275628"/>
            <a:ext cx="1005840" cy="792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Рисунок 22" descr="Описание: DSCN020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73" y="5176568"/>
            <a:ext cx="1203960" cy="8915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Рисунок 23" descr="Описание: P206003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13" y="5222288"/>
            <a:ext cx="1066800" cy="800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6132388" y="4027728"/>
            <a:ext cx="5448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</a:t>
            </a:r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 Тани Василенко</a:t>
            </a:r>
            <a:endParaRPr lang="ru-RU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Описание: Первая победа в 2014 году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9" y="646982"/>
            <a:ext cx="2812786" cy="2056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4804913" y="397573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занятием Тани, стали занятия в «Центре детского творчества Родник». Засова Людмила Николаевна – любимый преподаватель Тани, у них сложились не только рабочие, но и тёплые дружеские отношения.</a:t>
            </a:r>
            <a:endParaRPr lang="ru-RU" sz="1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8578" y="3484250"/>
            <a:ext cx="5279270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 конкурс «Лучшая новогодняя и рождественская ёлочная игрушка», где Таня заняла 1 место, стал её любимым конкурсом. В конкурсе – фестивале детского творчества «Угра – Пояс Пресвятой Богородицы» заняла 2 место, стала победителем в номинации «Вдохновение» районной выставки – конкурса детского декоративно – прикладного искусства и др.</a:t>
            </a:r>
            <a:endParaRPr lang="ru-RU" sz="1200" dirty="0">
              <a:effectLst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0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DSCN92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4907" r="45653"/>
          <a:stretch>
            <a:fillRect/>
          </a:stretch>
        </p:blipFill>
        <p:spPr bwMode="auto">
          <a:xfrm>
            <a:off x="237945" y="753588"/>
            <a:ext cx="2367232" cy="3119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Описание: DSCN004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r="21005" b="7558"/>
          <a:stretch>
            <a:fillRect/>
          </a:stretch>
        </p:blipFill>
        <p:spPr bwMode="auto">
          <a:xfrm>
            <a:off x="8479767" y="1714376"/>
            <a:ext cx="3370412" cy="3987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 prst="divot"/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44260" y="753587"/>
            <a:ext cx="6743701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Таня – очень доброжелательный и приветливый ребенок. Она любознательна и с радостью открывает для себя все новое.     Таня любит читать и ежегодно участвует в школьной литературно-познавательной игре «Папа, мама, я – читающая семья!».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Девочка принимает активное участие  в региональных, областных и всероссийских конкурсах, занимает призовые места. В ее копилке много побед и достижений.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93705" y="2465780"/>
            <a:ext cx="64742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муниципальном фестивале конкурсе творчества детей с ограниченными возможностями здоровья в номинации «Искусство чтецов» стала Лауреатом; одержала победу в районном конкурсе художественного творчества детей «Лучики надежды», награждена грамотой за активное участие в выставке детского творчества, посвященного  Рождеству Христову,  а также стала Лауреатом 15-го и 16-го областного фестиваля творчества детей с ограниченными возможностями «Лучики надежды».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0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Bugalter-t\E\Фестиваль ЛУЧИКИ НАДЕЖДЫ 2012\DSC072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21064" r="21140" b="10413"/>
          <a:stretch/>
        </p:blipFill>
        <p:spPr bwMode="auto">
          <a:xfrm>
            <a:off x="500786" y="595977"/>
            <a:ext cx="4194308" cy="326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6613"/>
          <a:stretch/>
        </p:blipFill>
        <p:spPr>
          <a:xfrm>
            <a:off x="6676845" y="2518913"/>
            <a:ext cx="5089585" cy="408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2" y="3994030"/>
            <a:ext cx="3651044" cy="260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95094" y="277343"/>
            <a:ext cx="73818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ворческая семья Василенко  принимает самое активное участие и в жизни Дома культуры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«Село Заречный» Людиновского района, где создан и функционирует драматический кружок.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Членами кружка являются как дети, не имеющие ограничения в здоровье, так и дети-инвалиды, их родители, лидеры детского самоуправления, классные руководители, творчески одаренные дети.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все смогу, я все преодолею!»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таков девиз маленькой девочки, ученицы 5 класса, Василенко Татьяны, для которой каждый прожитый день – это еще одна ступенька в светлое и еще неизведанное будущее.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писание: 2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56007" r="31355" b="10677"/>
          <a:stretch>
            <a:fillRect/>
          </a:stretch>
        </p:blipFill>
        <p:spPr bwMode="auto">
          <a:xfrm>
            <a:off x="7351144" y="4931481"/>
            <a:ext cx="3200400" cy="1828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Рисунок 1" descr="Описание: DSCN486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19107" r="29187" b="19078"/>
          <a:stretch>
            <a:fillRect/>
          </a:stretch>
        </p:blipFill>
        <p:spPr bwMode="auto">
          <a:xfrm>
            <a:off x="266260" y="2858305"/>
            <a:ext cx="2934139" cy="296344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Описание: DSCN708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17619" r="28629"/>
          <a:stretch>
            <a:fillRect/>
          </a:stretch>
        </p:blipFill>
        <p:spPr bwMode="auto">
          <a:xfrm>
            <a:off x="10170064" y="1882001"/>
            <a:ext cx="1828800" cy="29622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4870" y="0"/>
            <a:ext cx="11863994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результатом программы «Навстречу жизни» стало и то, что родители здоровых детей могли сами увидеть и убедиться в том, что совместное обучение детей с разными психофизическими возможностями не только не вредит, а во многом даже приносит пользу. Например, они чаще стали замечать в поступках своих детей проявления милосердия, доброты, желания прийти на помощь.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программы – показать важность решения данной проблемы  в современных условиях развития общества. Требования, которые предъявляются сегодня – это формирование социально адаптированной, гармонично развитой личности. Говорить о терпимости к людям с ограниченными возможностями нельзя, если с детских лет не воспитывать здоровых детей и инвалидов вместе. Только совместное обучение, совместный труд, совместное преодоление трудностей и празднование небольших побед смогут воспитать личность, которую можно характеризовать, как гармоничную.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2020" y="2087593"/>
            <a:ext cx="974560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СЕМЬИ Тани Василенко является четким подтверждением  реализованных целей и задач программы «Навстречу жизни». В социуме детей и взрослых она чувствует себя уверенной.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3169" y="2615845"/>
            <a:ext cx="682689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Таня владеет основами компьютерной грамотности, что помогает ей не только учиться, но и проводить досуг. Но больше всего  Тане нравится отдых на природе в кругу семьи, купание в реке, прогулки на свежем воздухе, различные поездки. Она с удовольствием  катается на самокате и  очень любит вместе с папой ловить рыбу.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Конечно, на первый взгляд в этом нет ничего особенного и тем более сложного, но только не для Тани.  Почти каждое движение приносит  неудобства, а иногда и боль. Глядя на эту голубоглазую девочку с белокурыми волосами, понимаешь, как важна для нее забота близких и родных ей людей, внимание и  отзывчивость окружающих. И очень хочется, чтобы на лице ребенка  всегда сияла улыбка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счастья,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в груди как можно дольше билось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горячее сердце, согретое 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вниманием и заботой,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любовью и надеждой…</a:t>
            </a:r>
            <a:endParaRPr kumimoji="0" lang="ru-RU" alt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40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832</Words>
  <Application>Microsoft Office PowerPoint</Application>
  <PresentationFormat>Широкоэкранный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Times New Roman CYR</vt:lpstr>
      <vt:lpstr>Тема Office</vt:lpstr>
      <vt:lpstr>Город Людиново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cp:lastPrinted>2015-10-28T07:56:47Z</cp:lastPrinted>
  <dcterms:created xsi:type="dcterms:W3CDTF">2015-10-27T09:02:09Z</dcterms:created>
  <dcterms:modified xsi:type="dcterms:W3CDTF">2015-10-28T09:01:09Z</dcterms:modified>
</cp:coreProperties>
</file>